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3"/>
  </p:sldMasterIdLst>
  <p:notesMasterIdLst>
    <p:notesMasterId r:id="rId35"/>
  </p:notesMasterIdLst>
  <p:sldIdLst>
    <p:sldId id="256" r:id="rId4"/>
    <p:sldId id="268" r:id="rId5"/>
    <p:sldId id="257" r:id="rId6"/>
    <p:sldId id="258" r:id="rId7"/>
    <p:sldId id="269" r:id="rId8"/>
    <p:sldId id="278" r:id="rId9"/>
    <p:sldId id="279" r:id="rId10"/>
    <p:sldId id="294" r:id="rId11"/>
    <p:sldId id="270" r:id="rId12"/>
    <p:sldId id="285" r:id="rId13"/>
    <p:sldId id="276" r:id="rId14"/>
    <p:sldId id="280" r:id="rId15"/>
    <p:sldId id="282" r:id="rId16"/>
    <p:sldId id="275" r:id="rId17"/>
    <p:sldId id="273" r:id="rId18"/>
    <p:sldId id="283" r:id="rId19"/>
    <p:sldId id="277" r:id="rId20"/>
    <p:sldId id="274" r:id="rId21"/>
    <p:sldId id="284" r:id="rId22"/>
    <p:sldId id="287" r:id="rId23"/>
    <p:sldId id="288" r:id="rId24"/>
    <p:sldId id="289" r:id="rId25"/>
    <p:sldId id="281" r:id="rId26"/>
    <p:sldId id="293" r:id="rId27"/>
    <p:sldId id="295" r:id="rId28"/>
    <p:sldId id="296" r:id="rId29"/>
    <p:sldId id="297" r:id="rId30"/>
    <p:sldId id="298" r:id="rId31"/>
    <p:sldId id="299" r:id="rId32"/>
    <p:sldId id="300" r:id="rId33"/>
    <p:sldId id="26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88FD"/>
    <a:srgbClr val="3333FF"/>
    <a:srgbClr val="1CADE4"/>
    <a:srgbClr val="FA9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200" d="100"/>
          <a:sy n="200" d="100"/>
        </p:scale>
        <p:origin x="-60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9B0C1-B47F-4B2B-930E-B0F028087DBC}" type="datetimeFigureOut">
              <a:rPr lang="pt-BR" smtClean="0"/>
              <a:t>26/08/2024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26622-CA73-4A94-858D-03192785E53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15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5A78D150-3D5B-3F2F-D6B6-3564335182A5}"/>
              </a:ext>
            </a:extLst>
          </p:cNvPr>
          <p:cNvSpPr/>
          <p:nvPr userDrawn="1"/>
        </p:nvSpPr>
        <p:spPr>
          <a:xfrm>
            <a:off x="0" y="2113995"/>
            <a:ext cx="12192000" cy="8209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0" y="2285999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83190" y="6479580"/>
            <a:ext cx="2154143" cy="27432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03428"/>
            <a:ext cx="5901459" cy="27432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Estratégias de controle e otimização para o sistema HISEP</a:t>
            </a:r>
            <a:r>
              <a:rPr lang="pt-BR" baseline="30000" dirty="0"/>
              <a:t>®</a:t>
            </a:r>
            <a:r>
              <a:rPr lang="pt-BR" dirty="0"/>
              <a:t> com reinjeção de fase densa em reservatório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quarto&#10;&#10;Descrição gerada automaticamente">
            <a:extLst>
              <a:ext uri="{FF2B5EF4-FFF2-40B4-BE49-F238E27FC236}">
                <a16:creationId xmlns:a16="http://schemas.microsoft.com/office/drawing/2014/main" id="{C5ABB295-5837-DF8B-422C-7CFCF6B94E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6361" y="241260"/>
            <a:ext cx="1040400" cy="1605338"/>
          </a:xfrm>
          <a:prstGeom prst="rect">
            <a:avLst/>
          </a:prstGeom>
        </p:spPr>
      </p:pic>
      <p:pic>
        <p:nvPicPr>
          <p:cNvPr id="9" name="Imagem 8" descr="Uma imagem contendo cadeira, mesa&#10;&#10;Descrição gerada automaticamente">
            <a:extLst>
              <a:ext uri="{FF2B5EF4-FFF2-40B4-BE49-F238E27FC236}">
                <a16:creationId xmlns:a16="http://schemas.microsoft.com/office/drawing/2014/main" id="{C78A5285-C529-D9A0-258B-C61912875A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0184" y="147182"/>
            <a:ext cx="2069416" cy="179349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58D880F-0C8F-20BB-B80F-2CB9816002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29600" y="434823"/>
            <a:ext cx="3733045" cy="12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7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6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98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9">
            <a:extLst>
              <a:ext uri="{FF2B5EF4-FFF2-40B4-BE49-F238E27FC236}">
                <a16:creationId xmlns:a16="http://schemas.microsoft.com/office/drawing/2014/main" id="{3E72F6C6-CB6A-92C8-BF6D-9E380B17D932}"/>
              </a:ext>
            </a:extLst>
          </p:cNvPr>
          <p:cNvSpPr/>
          <p:nvPr userDrawn="1"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5339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4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1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33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8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1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A4B53A7-3209-46A6-9454-F38EAC8F11E7}" type="datetimeFigureOut">
              <a:rPr lang="en-US" smtClean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0FBCE13-D2CA-B14C-97E6-C5138268368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166" y="5916233"/>
            <a:ext cx="695422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8.png"/><Relationship Id="rId7" Type="http://schemas.openxmlformats.org/officeDocument/2006/relationships/image" Target="../media/image5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51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2.png"/><Relationship Id="rId7" Type="http://schemas.openxmlformats.org/officeDocument/2006/relationships/image" Target="../media/image6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4.png"/><Relationship Id="rId7" Type="http://schemas.openxmlformats.org/officeDocument/2006/relationships/image" Target="../media/image5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51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35996-4467-627F-ED53-E972BDBAD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pPr algn="l"/>
            <a:r>
              <a:rPr lang="pt-BR" sz="6000" dirty="0">
                <a:solidFill>
                  <a:srgbClr val="FFFFFF"/>
                </a:solidFill>
              </a:rPr>
              <a:t>Acompanhamento EQUIPE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48F30332-446E-7369-C7DF-2E16C5E5B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REUNIÃO 04/07</a:t>
            </a:r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79B67AD3-F541-2D3D-CEAF-75EC2375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Estratégias de controle e otimização para o sistema HISEP</a:t>
            </a:r>
            <a:r>
              <a:rPr lang="pt-BR" baseline="30000" dirty="0"/>
              <a:t>®</a:t>
            </a:r>
            <a:r>
              <a:rPr lang="pt-BR" dirty="0"/>
              <a:t> com reinjeção de fase densa em reservatório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2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 para o poço A : Validação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DFF15E-EEF9-32F6-9B11-8A8732676A0A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‘o’ simboliza os dados da base seca do </a:t>
            </a:r>
            <a:r>
              <a:rPr lang="pt-BR" dirty="0" err="1"/>
              <a:t>UniSim</a:t>
            </a:r>
            <a:r>
              <a:rPr lang="pt-BR" dirty="0"/>
              <a:t>, ‘x’ simboliza o ponto de operação no separador.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5EF6E2-C9E0-0630-EE97-FEC51C876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25" y="2091181"/>
            <a:ext cx="5384127" cy="35555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333914E-D061-BE82-D976-AF3EE9489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52" y="2084832"/>
            <a:ext cx="5384127" cy="35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8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 para o poço A: Influência da água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DFF15E-EEF9-32F6-9B11-8A8732676A0A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‘o’ simboliza os dados da base seca do </a:t>
            </a:r>
            <a:r>
              <a:rPr lang="pt-BR" dirty="0" err="1"/>
              <a:t>UniSim</a:t>
            </a:r>
            <a:r>
              <a:rPr lang="pt-BR" dirty="0"/>
              <a:t>, ‘x’ simboliza o ponto de operação no separador.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08BD81-DC92-6326-6E1C-3005F88C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08" y="2085518"/>
            <a:ext cx="5384127" cy="35555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7DF38CF-A6AC-1CD1-FF79-44D775E1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5" y="2084832"/>
            <a:ext cx="5384127" cy="3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7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 para o poço A: corrente de topo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BB095C-26D8-5A0C-3A13-3046FD8E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151122"/>
            <a:ext cx="9838944" cy="414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7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Modelagem termodinâmica para o poço A: corrente de gás denso (42,1 % DE co2 E 45,0 % DE ch4)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FFF73-BA99-00FE-CDF3-764E24DF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2251586"/>
            <a:ext cx="5384127" cy="3555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41060-C18B-4733-FB42-0BDBBF04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845" y="2251586"/>
            <a:ext cx="5384127" cy="3555555"/>
          </a:xfrm>
          <a:prstGeom prst="rect">
            <a:avLst/>
          </a:prstGeom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separador, ‘x’ simboliza o ponto de operação no separador.</a:t>
            </a:r>
          </a:p>
        </p:txBody>
      </p:sp>
    </p:spTree>
    <p:extLst>
      <p:ext uri="{BB962C8B-B14F-4D97-AF65-F5344CB8AC3E}">
        <p14:creationId xmlns:p14="http://schemas.microsoft.com/office/powerpoint/2010/main" val="3965616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 para o poço b: VALIDAÇÃO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DFF15E-EEF9-32F6-9B11-8A8732676A0A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‘o’ simboliza os dados da base seca do </a:t>
            </a:r>
            <a:r>
              <a:rPr lang="pt-BR" dirty="0" err="1"/>
              <a:t>UniSim</a:t>
            </a:r>
            <a:r>
              <a:rPr lang="pt-BR" dirty="0"/>
              <a:t>, ‘x’ simboliza o ponto de operação no separador.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A2C072-C995-666A-2C96-D13F299C0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1978957"/>
            <a:ext cx="5384127" cy="35555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71E01C-30B4-462C-66C7-8B9B06140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8956"/>
            <a:ext cx="5384127" cy="3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47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 para o poço b: Influência da água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DFF15E-EEF9-32F6-9B11-8A8732676A0A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‘o’ simboliza os dados da base seca do </a:t>
            </a:r>
            <a:r>
              <a:rPr lang="pt-BR" dirty="0" err="1"/>
              <a:t>UniSim</a:t>
            </a:r>
            <a:r>
              <a:rPr lang="pt-BR" dirty="0"/>
              <a:t>, ‘x’ simboliza o ponto de operação no separador.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EFABAD-6C9A-373E-E6F0-930D01CA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1978958"/>
            <a:ext cx="5384127" cy="35555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2C34E04-81C6-FF66-D9EB-A43AAF323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4832"/>
            <a:ext cx="5384127" cy="3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6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Modelagem termodinâmica para o poço b: corrente de gás denso (58,5 % DE co2 E 31,6 % DE ch4)</a:t>
            </a: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separador, ‘x’ simboliza o ponto de operação no separador.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A127B-67B9-02AE-B2FC-FCAE12D5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2251585"/>
            <a:ext cx="5384127" cy="3555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5A983-9805-C779-2ED6-DE9C8C42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5" y="2191084"/>
            <a:ext cx="5384127" cy="35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5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 para o poço c: validação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DFF15E-EEF9-32F6-9B11-8A8732676A0A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‘o’ simboliza os dados da base seca do </a:t>
            </a:r>
            <a:r>
              <a:rPr lang="pt-BR" dirty="0" err="1"/>
              <a:t>UniSim</a:t>
            </a:r>
            <a:r>
              <a:rPr lang="pt-BR" dirty="0"/>
              <a:t>, ‘x’ simboliza o ponto de operação no separador.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17C01F-53D2-5878-9B3C-8F85B703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2061119"/>
            <a:ext cx="5384127" cy="35555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5C5DC9C-185D-6B56-D2B4-55A5EF6F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5" y="2061118"/>
            <a:ext cx="5384127" cy="3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94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 para o poço C: Influência da água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DFF15E-EEF9-32F6-9B11-8A8732676A0A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‘o’ simboliza os dados da base seca do </a:t>
            </a:r>
            <a:r>
              <a:rPr lang="pt-BR" dirty="0" err="1"/>
              <a:t>UniSim</a:t>
            </a:r>
            <a:r>
              <a:rPr lang="pt-BR" dirty="0"/>
              <a:t>, ‘x’ simboliza o ponto de operação no separador.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1FBEA8-8874-663C-2606-78925521A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28" y="2048135"/>
            <a:ext cx="5384127" cy="35555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ADDAA8-9DD4-3603-7D3D-94AB9B361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5" y="2084832"/>
            <a:ext cx="5384127" cy="3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9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Modelagem termodinâmica para o poço c: corrente de gás denso (60 % DE co2 E 31,2 % DE ch4)</a:t>
            </a: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C626C-CC94-33FA-A876-38D0423AB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2114056"/>
            <a:ext cx="5384127" cy="3555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ECE9E-EFB5-E3DE-F224-A8D89ADD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5" y="2084832"/>
            <a:ext cx="5384127" cy="3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8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EA972-215F-403E-1EE3-8957AD4A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WORK PACKAGE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DCAE6-79D8-010A-3516-8C766E83E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</a:t>
            </a:r>
            <a:r>
              <a:rPr lang="pt-BR" dirty="0"/>
              <a:t> 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Avaliação numérico-computacional do simulador dinâmico do processo HISEP</a:t>
            </a:r>
            <a:r>
              <a:rPr lang="pt-BR" dirty="0"/>
              <a:t> </a:t>
            </a:r>
          </a:p>
          <a:p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</a:t>
            </a:r>
            <a:r>
              <a:rPr lang="pt-BR" dirty="0"/>
              <a:t> 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Detecção e diagnóstico de condições operacionais indesejáveis do processo HISEP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85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Modelagem termodinâmica: </a:t>
            </a:r>
            <a:br>
              <a:rPr lang="pt-BR" dirty="0"/>
            </a:br>
            <a:r>
              <a:rPr lang="pt-BR" sz="2800" dirty="0"/>
              <a:t>poço A corrente de gás denso (42,1 % DE co2 E 45,0 % DE ch4)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FFF73-BA99-00FE-CDF3-764E24DF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2251586"/>
            <a:ext cx="5384127" cy="3555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41060-C18B-4733-FB42-0BDBBF04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845" y="2251586"/>
            <a:ext cx="5384127" cy="3555555"/>
          </a:xfrm>
          <a:prstGeom prst="rect">
            <a:avLst/>
          </a:prstGeom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separador, ‘x’ simboliza o ponto de operação no separador.</a:t>
            </a:r>
          </a:p>
        </p:txBody>
      </p:sp>
    </p:spTree>
    <p:extLst>
      <p:ext uri="{BB962C8B-B14F-4D97-AF65-F5344CB8AC3E}">
        <p14:creationId xmlns:p14="http://schemas.microsoft.com/office/powerpoint/2010/main" val="532072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Modelagem termodinâmica para o poço b: corrente de gás denso (58,5 % DE co2 E 31,6 % DE ch4)</a:t>
            </a: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separador, ‘x’ simboliza o ponto de operação no separador.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A127B-67B9-02AE-B2FC-FCAE12D5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2251585"/>
            <a:ext cx="5384127" cy="3555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5A983-9805-C779-2ED6-DE9C8C42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5" y="2191084"/>
            <a:ext cx="5384127" cy="35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18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Modelagem termodinâmica para o poço c: corrente de gás denso (60 % DE co2 E 31,2 % DE ch4)</a:t>
            </a: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C626C-CC94-33FA-A876-38D0423AB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2114056"/>
            <a:ext cx="5384127" cy="3555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ECE9E-EFB5-E3DE-F224-A8D89ADD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5" y="2084832"/>
            <a:ext cx="5384127" cy="3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93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ponto crítico </a:t>
            </a:r>
            <a:r>
              <a:rPr lang="pt-BR" dirty="0" err="1"/>
              <a:t>dA</a:t>
            </a:r>
            <a:r>
              <a:rPr lang="pt-BR" dirty="0"/>
              <a:t> mistura</a:t>
            </a:r>
            <a:br>
              <a:rPr lang="pt-BR" dirty="0"/>
            </a:br>
            <a:r>
              <a:rPr lang="pt-BR" sz="2800" dirty="0"/>
              <a:t>Abordagem rigorosa</a:t>
            </a:r>
            <a:endParaRPr lang="pt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1BEA8-FD2A-10B9-32BE-0849B0C10258}"/>
              </a:ext>
            </a:extLst>
          </p:cNvPr>
          <p:cNvSpPr txBox="1"/>
          <p:nvPr/>
        </p:nvSpPr>
        <p:spPr>
          <a:xfrm>
            <a:off x="701964" y="1981308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0" i="0" u="none" strike="noStrike" baseline="0" dirty="0" err="1">
                <a:latin typeface="Times New Roman" panose="02020603050405020304" pitchFamily="18" charset="0"/>
              </a:rPr>
              <a:t>Heidemann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pt-BR" sz="1800" b="0" i="0" u="none" strike="noStrike" baseline="0" dirty="0" err="1">
                <a:latin typeface="Times New Roman" panose="02020603050405020304" pitchFamily="18" charset="0"/>
              </a:rPr>
              <a:t>and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 Khalil (1980)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DF25-0334-23B4-335F-B4AF82C82C3B}"/>
                  </a:ext>
                </a:extLst>
              </p:cNvPr>
              <p:cNvSpPr txBox="1"/>
              <p:nvPr/>
            </p:nvSpPr>
            <p:spPr>
              <a:xfrm>
                <a:off x="614219" y="2567290"/>
                <a:ext cx="3288145" cy="1203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DF25-0334-23B4-335F-B4AF82C82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19" y="2567290"/>
                <a:ext cx="3288145" cy="12039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909BCB-9099-F837-CA42-9BB074F71F16}"/>
                  </a:ext>
                </a:extLst>
              </p:cNvPr>
              <p:cNvSpPr txBox="1"/>
              <p:nvPr/>
            </p:nvSpPr>
            <p:spPr>
              <a:xfrm>
                <a:off x="1024128" y="3940742"/>
                <a:ext cx="2337908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pt-BR" i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909BCB-9099-F837-CA42-9BB074F71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3940742"/>
                <a:ext cx="2337908" cy="8695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BE0361-D8AD-D801-3FE3-6D5652EC12C5}"/>
                  </a:ext>
                </a:extLst>
              </p:cNvPr>
              <p:cNvSpPr txBox="1"/>
              <p:nvPr/>
            </p:nvSpPr>
            <p:spPr>
              <a:xfrm>
                <a:off x="27711" y="5170114"/>
                <a:ext cx="4064000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BE0361-D8AD-D801-3FE3-6D5652EC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" y="5170114"/>
                <a:ext cx="4064000" cy="869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diagram of a program&#10;&#10;Description automatically generated">
            <a:extLst>
              <a:ext uri="{FF2B5EF4-FFF2-40B4-BE49-F238E27FC236}">
                <a16:creationId xmlns:a16="http://schemas.microsoft.com/office/drawing/2014/main" id="{D3D2ADE2-FF74-FBD8-8F12-982285A11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59" y="1864750"/>
            <a:ext cx="3781941" cy="440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25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A1B94-EB0D-ED2C-EF61-8B7F7B4B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Ponto crítico da mistura</a:t>
            </a:r>
            <a:br>
              <a:rPr lang="pt-BR" dirty="0"/>
            </a:br>
            <a:r>
              <a:rPr lang="pt-BR" sz="2800" dirty="0"/>
              <a:t>Abordagens aproximadas</a:t>
            </a:r>
            <a:endParaRPr lang="pt-BR" dirty="0"/>
          </a:p>
        </p:txBody>
      </p:sp>
      <p:pic>
        <p:nvPicPr>
          <p:cNvPr id="4" name="Picture 3" descr="A diagram of a algorithm&#10;&#10;Description automatically generated">
            <a:extLst>
              <a:ext uri="{FF2B5EF4-FFF2-40B4-BE49-F238E27FC236}">
                <a16:creationId xmlns:a16="http://schemas.microsoft.com/office/drawing/2014/main" id="{CC20BB79-8713-E292-867F-6D6CCA609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90" y="2621042"/>
            <a:ext cx="4227625" cy="3810989"/>
          </a:xfrm>
          <a:prstGeom prst="rect">
            <a:avLst/>
          </a:prstGeom>
        </p:spPr>
      </p:pic>
      <p:pic>
        <p:nvPicPr>
          <p:cNvPr id="6" name="Picture 5" descr="A diagram of a algorithm&#10;&#10;Description automatically generated">
            <a:extLst>
              <a:ext uri="{FF2B5EF4-FFF2-40B4-BE49-F238E27FC236}">
                <a16:creationId xmlns:a16="http://schemas.microsoft.com/office/drawing/2014/main" id="{B9A4CA00-2C7E-FA64-ABD4-636A74B54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44" y="2621042"/>
            <a:ext cx="4050968" cy="3651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5EF147-A7E3-70A0-6E88-53787CACF6F9}"/>
              </a:ext>
            </a:extLst>
          </p:cNvPr>
          <p:cNvSpPr txBox="1"/>
          <p:nvPr/>
        </p:nvSpPr>
        <p:spPr>
          <a:xfrm>
            <a:off x="1190382" y="2084832"/>
            <a:ext cx="29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Via composição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431C4-2A43-0BF0-42C3-63EB67C10A64}"/>
              </a:ext>
            </a:extLst>
          </p:cNvPr>
          <p:cNvSpPr txBox="1"/>
          <p:nvPr/>
        </p:nvSpPr>
        <p:spPr>
          <a:xfrm>
            <a:off x="6096000" y="2084832"/>
            <a:ext cx="29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Via Volume molar</a:t>
            </a:r>
          </a:p>
        </p:txBody>
      </p:sp>
    </p:spTree>
    <p:extLst>
      <p:ext uri="{BB962C8B-B14F-4D97-AF65-F5344CB8AC3E}">
        <p14:creationId xmlns:p14="http://schemas.microsoft.com/office/powerpoint/2010/main" val="2126812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1D499C-19F4-F05C-354C-92EF4A9A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13" y="2356354"/>
            <a:ext cx="5394514" cy="3565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6397C-34E7-006F-1260-39ED0BDD6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99" y="2356986"/>
            <a:ext cx="5394514" cy="35658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Modelagem termodinâmica: </a:t>
            </a:r>
            <a:br>
              <a:rPr lang="pt-BR" sz="4800" dirty="0"/>
            </a:br>
            <a:r>
              <a:rPr lang="pt-BR" sz="2400" dirty="0"/>
              <a:t>poço A corrente de gás denso (42,1 % DE co2 E 45,0 % DE ch4)</a:t>
            </a:r>
            <a:endParaRPr lang="pt-BR" sz="4800" dirty="0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922851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168FC-9F29-B23A-0C0E-E2CE9ED4F02D}"/>
              </a:ext>
            </a:extLst>
          </p:cNvPr>
          <p:cNvSpPr txBox="1"/>
          <p:nvPr/>
        </p:nvSpPr>
        <p:spPr>
          <a:xfrm>
            <a:off x="9322305" y="3686258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64A64B-9331-6FA1-5F70-FD4F0E3C5780}"/>
                  </a:ext>
                </a:extLst>
              </p:cNvPr>
              <p:cNvSpPr txBox="1"/>
              <p:nvPr/>
            </p:nvSpPr>
            <p:spPr>
              <a:xfrm>
                <a:off x="1357847" y="4778066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=162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=206,4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64A64B-9331-6FA1-5F70-FD4F0E3C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847" y="4778066"/>
                <a:ext cx="192116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1">
            <a:extLst>
              <a:ext uri="{FF2B5EF4-FFF2-40B4-BE49-F238E27FC236}">
                <a16:creationId xmlns:a16="http://schemas.microsoft.com/office/drawing/2014/main" id="{41E3D9A1-6E43-7660-9924-F499A3C8F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518" y="-1"/>
            <a:ext cx="4121482" cy="19251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73D843-8F66-5495-E65D-63EFFB97574C}"/>
                  </a:ext>
                </a:extLst>
              </p:cNvPr>
              <p:cNvSpPr txBox="1"/>
              <p:nvPr/>
            </p:nvSpPr>
            <p:spPr>
              <a:xfrm>
                <a:off x="6795772" y="4698088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228,2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130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9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73D843-8F66-5495-E65D-63EFFB975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772" y="4698088"/>
                <a:ext cx="192116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/>
              <p:nvPr/>
            </p:nvSpPr>
            <p:spPr>
              <a:xfrm>
                <a:off x="3936391" y="2399062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=340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 isovolumetric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391" y="2399062"/>
                <a:ext cx="1921163" cy="646331"/>
              </a:xfrm>
              <a:prstGeom prst="rect">
                <a:avLst/>
              </a:prstGeom>
              <a:blipFill>
                <a:blip r:embed="rId7"/>
                <a:stretch>
                  <a:fillRect l="-285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78A710A-B23D-67C9-1701-14A0A446B18B}"/>
              </a:ext>
            </a:extLst>
          </p:cNvPr>
          <p:cNvSpPr txBox="1"/>
          <p:nvPr/>
        </p:nvSpPr>
        <p:spPr>
          <a:xfrm>
            <a:off x="3666091" y="3493587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1C4DC-9909-04F5-B97E-617833708E93}"/>
              </a:ext>
            </a:extLst>
          </p:cNvPr>
          <p:cNvSpPr txBox="1"/>
          <p:nvPr/>
        </p:nvSpPr>
        <p:spPr>
          <a:xfrm>
            <a:off x="1398849" y="2096267"/>
            <a:ext cx="29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Via composição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C4903-D6CF-6DD5-82B0-D5002F5945F7}"/>
              </a:ext>
            </a:extLst>
          </p:cNvPr>
          <p:cNvSpPr txBox="1"/>
          <p:nvPr/>
        </p:nvSpPr>
        <p:spPr>
          <a:xfrm>
            <a:off x="6795772" y="2096267"/>
            <a:ext cx="29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Via Volume molar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BF914B-3B54-6DAB-E106-806C02654056}"/>
                  </a:ext>
                </a:extLst>
              </p:cNvPr>
              <p:cNvSpPr txBox="1"/>
              <p:nvPr/>
            </p:nvSpPr>
            <p:spPr>
              <a:xfrm>
                <a:off x="9322304" y="2355722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=340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 isovolumetric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BF914B-3B54-6DAB-E106-806C02654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304" y="2355722"/>
                <a:ext cx="1921163" cy="646331"/>
              </a:xfrm>
              <a:prstGeom prst="rect">
                <a:avLst/>
              </a:prstGeom>
              <a:blipFill>
                <a:blip r:embed="rId8"/>
                <a:stretch>
                  <a:fillRect l="-254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ângulo 24">
            <a:extLst>
              <a:ext uri="{FF2B5EF4-FFF2-40B4-BE49-F238E27FC236}">
                <a16:creationId xmlns:a16="http://schemas.microsoft.com/office/drawing/2014/main" id="{F91A3E76-757D-C8C5-610A-6A9462BE308D}"/>
              </a:ext>
            </a:extLst>
          </p:cNvPr>
          <p:cNvSpPr/>
          <p:nvPr/>
        </p:nvSpPr>
        <p:spPr>
          <a:xfrm>
            <a:off x="10442973" y="638175"/>
            <a:ext cx="220265" cy="488156"/>
          </a:xfrm>
          <a:prstGeom prst="rect">
            <a:avLst/>
          </a:prstGeom>
          <a:solidFill>
            <a:srgbClr val="0288FD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509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62ABDA5-E991-652F-AE01-BC7858B9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93" y="2449618"/>
            <a:ext cx="5394514" cy="3565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A8C68A-74C5-6E00-5900-6C89B5486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32" y="2397967"/>
            <a:ext cx="5394514" cy="35658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Modelagem termodinâmica: </a:t>
            </a:r>
            <a:br>
              <a:rPr lang="pt-BR" sz="4800" dirty="0"/>
            </a:br>
            <a:r>
              <a:rPr lang="pt-BR" sz="2400" dirty="0"/>
              <a:t>poço A corrente de gás denso (42,1 % DE co2 E 45,0 % DE ch4)</a:t>
            </a:r>
            <a:endParaRPr lang="pt-BR" sz="4800" dirty="0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922851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168FC-9F29-B23A-0C0E-E2CE9ED4F02D}"/>
              </a:ext>
            </a:extLst>
          </p:cNvPr>
          <p:cNvSpPr txBox="1"/>
          <p:nvPr/>
        </p:nvSpPr>
        <p:spPr>
          <a:xfrm>
            <a:off x="8953281" y="4359695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64A64B-9331-6FA1-5F70-FD4F0E3C5780}"/>
                  </a:ext>
                </a:extLst>
              </p:cNvPr>
              <p:cNvSpPr txBox="1"/>
              <p:nvPr/>
            </p:nvSpPr>
            <p:spPr>
              <a:xfrm>
                <a:off x="1612581" y="4788318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=162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=206,4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64A64B-9331-6FA1-5F70-FD4F0E3C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81" y="4788318"/>
                <a:ext cx="192116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1">
            <a:extLst>
              <a:ext uri="{FF2B5EF4-FFF2-40B4-BE49-F238E27FC236}">
                <a16:creationId xmlns:a16="http://schemas.microsoft.com/office/drawing/2014/main" id="{41E3D9A1-6E43-7660-9924-F499A3C8F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518" y="-1"/>
            <a:ext cx="4121482" cy="19251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73D843-8F66-5495-E65D-63EFFB97574C}"/>
                  </a:ext>
                </a:extLst>
              </p:cNvPr>
              <p:cNvSpPr txBox="1"/>
              <p:nvPr/>
            </p:nvSpPr>
            <p:spPr>
              <a:xfrm>
                <a:off x="7029981" y="4778677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228,2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130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9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73D843-8F66-5495-E65D-63EFFB975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81" y="4778677"/>
                <a:ext cx="192116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78A710A-B23D-67C9-1701-14A0A446B18B}"/>
              </a:ext>
            </a:extLst>
          </p:cNvPr>
          <p:cNvSpPr txBox="1"/>
          <p:nvPr/>
        </p:nvSpPr>
        <p:spPr>
          <a:xfrm>
            <a:off x="2471376" y="3666067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1C4DC-9909-04F5-B97E-617833708E93}"/>
              </a:ext>
            </a:extLst>
          </p:cNvPr>
          <p:cNvSpPr txBox="1"/>
          <p:nvPr/>
        </p:nvSpPr>
        <p:spPr>
          <a:xfrm>
            <a:off x="1398849" y="2096267"/>
            <a:ext cx="29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Via composição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C4903-D6CF-6DD5-82B0-D5002F5945F7}"/>
              </a:ext>
            </a:extLst>
          </p:cNvPr>
          <p:cNvSpPr txBox="1"/>
          <p:nvPr/>
        </p:nvSpPr>
        <p:spPr>
          <a:xfrm>
            <a:off x="6795772" y="2096267"/>
            <a:ext cx="29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Via Volume molar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6F1962-1E87-0C40-D49F-82CFBA3DD596}"/>
                  </a:ext>
                </a:extLst>
              </p:cNvPr>
              <p:cNvSpPr txBox="1"/>
              <p:nvPr/>
            </p:nvSpPr>
            <p:spPr>
              <a:xfrm>
                <a:off x="1896273" y="2499977"/>
                <a:ext cx="192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isotherm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6F1962-1E87-0C40-D49F-82CFBA3DD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273" y="2499977"/>
                <a:ext cx="1921163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8CC6B1-975A-C2CD-C546-B97C15B09360}"/>
                  </a:ext>
                </a:extLst>
              </p:cNvPr>
              <p:cNvSpPr txBox="1"/>
              <p:nvPr/>
            </p:nvSpPr>
            <p:spPr>
              <a:xfrm>
                <a:off x="7539084" y="2557782"/>
                <a:ext cx="192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isotherm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8CC6B1-975A-C2CD-C546-B97C15B09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084" y="2557782"/>
                <a:ext cx="1921163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ângulo 24">
            <a:extLst>
              <a:ext uri="{FF2B5EF4-FFF2-40B4-BE49-F238E27FC236}">
                <a16:creationId xmlns:a16="http://schemas.microsoft.com/office/drawing/2014/main" id="{D03C6CF3-8BAC-2651-D6CD-AD3579DE9B2F}"/>
              </a:ext>
            </a:extLst>
          </p:cNvPr>
          <p:cNvSpPr/>
          <p:nvPr/>
        </p:nvSpPr>
        <p:spPr>
          <a:xfrm>
            <a:off x="10442973" y="638175"/>
            <a:ext cx="220265" cy="488156"/>
          </a:xfrm>
          <a:prstGeom prst="rect">
            <a:avLst/>
          </a:prstGeom>
          <a:solidFill>
            <a:srgbClr val="0288FD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250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6DDF577-8D53-E037-7AE7-A20E575B9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851" y="2424618"/>
            <a:ext cx="5394514" cy="3565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86135C-FEA0-C23F-04BF-74B7EA32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89" y="2397967"/>
            <a:ext cx="5394514" cy="35658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Modelagem termodinâmica: </a:t>
            </a:r>
            <a:br>
              <a:rPr lang="pt-BR" sz="4800" dirty="0"/>
            </a:br>
            <a:r>
              <a:rPr lang="pt-BR" sz="2400" dirty="0"/>
              <a:t>poço A corrente de gás denso (42,1 % DE co2 E 45,0 % DE ch4)</a:t>
            </a:r>
            <a:endParaRPr lang="pt-BR" sz="4800" dirty="0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922851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168FC-9F29-B23A-0C0E-E2CE9ED4F02D}"/>
              </a:ext>
            </a:extLst>
          </p:cNvPr>
          <p:cNvSpPr txBox="1"/>
          <p:nvPr/>
        </p:nvSpPr>
        <p:spPr>
          <a:xfrm>
            <a:off x="9322305" y="3686258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pic>
        <p:nvPicPr>
          <p:cNvPr id="3" name="Imagem 21">
            <a:extLst>
              <a:ext uri="{FF2B5EF4-FFF2-40B4-BE49-F238E27FC236}">
                <a16:creationId xmlns:a16="http://schemas.microsoft.com/office/drawing/2014/main" id="{41E3D9A1-6E43-7660-9924-F499A3C8F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18" y="-1"/>
            <a:ext cx="4121482" cy="19251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/>
              <p:nvPr/>
            </p:nvSpPr>
            <p:spPr>
              <a:xfrm>
                <a:off x="4331445" y="2672815"/>
                <a:ext cx="17645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=340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 isovolumetric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445" y="2672815"/>
                <a:ext cx="1764555" cy="646331"/>
              </a:xfrm>
              <a:prstGeom prst="rect">
                <a:avLst/>
              </a:prstGeom>
              <a:blipFill>
                <a:blip r:embed="rId5"/>
                <a:stretch>
                  <a:fillRect l="-3114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78A710A-B23D-67C9-1701-14A0A446B18B}"/>
              </a:ext>
            </a:extLst>
          </p:cNvPr>
          <p:cNvSpPr txBox="1"/>
          <p:nvPr/>
        </p:nvSpPr>
        <p:spPr>
          <a:xfrm>
            <a:off x="3666091" y="3493587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1C4DC-9909-04F5-B97E-617833708E93}"/>
              </a:ext>
            </a:extLst>
          </p:cNvPr>
          <p:cNvSpPr txBox="1"/>
          <p:nvPr/>
        </p:nvSpPr>
        <p:spPr>
          <a:xfrm>
            <a:off x="1398849" y="2096267"/>
            <a:ext cx="29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Via composição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C4903-D6CF-6DD5-82B0-D5002F5945F7}"/>
              </a:ext>
            </a:extLst>
          </p:cNvPr>
          <p:cNvSpPr txBox="1"/>
          <p:nvPr/>
        </p:nvSpPr>
        <p:spPr>
          <a:xfrm>
            <a:off x="6795772" y="2096267"/>
            <a:ext cx="29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Via Volume molar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BF914B-3B54-6DAB-E106-806C02654056}"/>
                  </a:ext>
                </a:extLst>
              </p:cNvPr>
              <p:cNvSpPr txBox="1"/>
              <p:nvPr/>
            </p:nvSpPr>
            <p:spPr>
              <a:xfrm>
                <a:off x="9947946" y="2595434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=340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 isovolumetric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BF914B-3B54-6DAB-E106-806C02654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946" y="2595434"/>
                <a:ext cx="1921163" cy="646331"/>
              </a:xfrm>
              <a:prstGeom prst="rect">
                <a:avLst/>
              </a:prstGeom>
              <a:blipFill>
                <a:blip r:embed="rId6"/>
                <a:stretch>
                  <a:fillRect l="-285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632719-A0B9-C43A-5561-47F508D1FA9D}"/>
                  </a:ext>
                </a:extLst>
              </p:cNvPr>
              <p:cNvSpPr txBox="1"/>
              <p:nvPr/>
            </p:nvSpPr>
            <p:spPr>
              <a:xfrm>
                <a:off x="1398849" y="4777038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7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6,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632719-A0B9-C43A-5561-47F508D1F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849" y="4777038"/>
                <a:ext cx="192116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303192-D511-99A3-E7E1-396ECDB64EEA}"/>
                  </a:ext>
                </a:extLst>
              </p:cNvPr>
              <p:cNvSpPr txBox="1"/>
              <p:nvPr/>
            </p:nvSpPr>
            <p:spPr>
              <a:xfrm>
                <a:off x="6816249" y="4767397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245,0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134,6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303192-D511-99A3-E7E1-396ECDB64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249" y="4767397"/>
                <a:ext cx="192116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ângulo 24">
            <a:extLst>
              <a:ext uri="{FF2B5EF4-FFF2-40B4-BE49-F238E27FC236}">
                <a16:creationId xmlns:a16="http://schemas.microsoft.com/office/drawing/2014/main" id="{5FC7C46E-8A51-AEA3-1110-33898C572A7C}"/>
              </a:ext>
            </a:extLst>
          </p:cNvPr>
          <p:cNvSpPr/>
          <p:nvPr/>
        </p:nvSpPr>
        <p:spPr>
          <a:xfrm>
            <a:off x="10442973" y="638175"/>
            <a:ext cx="220265" cy="488156"/>
          </a:xfrm>
          <a:prstGeom prst="rect">
            <a:avLst/>
          </a:prstGeom>
          <a:solidFill>
            <a:srgbClr val="0288FD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3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A1F6797-2E22-0301-5EF2-DFA8BBB8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69" y="2428121"/>
            <a:ext cx="5394514" cy="3565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9A645E-A50A-8A8D-D36F-B8A81E273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55" y="2394464"/>
            <a:ext cx="5394514" cy="35658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Modelagem termodinâmica: </a:t>
            </a:r>
            <a:br>
              <a:rPr lang="pt-BR" sz="4800" dirty="0"/>
            </a:br>
            <a:r>
              <a:rPr lang="pt-BR" sz="2400" dirty="0"/>
              <a:t>poço A corrente de gás denso (42,1 % DE co2 E 45,0 % DE ch4)</a:t>
            </a:r>
            <a:endParaRPr lang="pt-BR" sz="4800" dirty="0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922851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168FC-9F29-B23A-0C0E-E2CE9ED4F02D}"/>
              </a:ext>
            </a:extLst>
          </p:cNvPr>
          <p:cNvSpPr txBox="1"/>
          <p:nvPr/>
        </p:nvSpPr>
        <p:spPr>
          <a:xfrm>
            <a:off x="8953281" y="4359695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64A64B-9331-6FA1-5F70-FD4F0E3C5780}"/>
                  </a:ext>
                </a:extLst>
              </p:cNvPr>
              <p:cNvSpPr txBox="1"/>
              <p:nvPr/>
            </p:nvSpPr>
            <p:spPr>
              <a:xfrm>
                <a:off x="1612581" y="4788318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7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6,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64A64B-9331-6FA1-5F70-FD4F0E3C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81" y="4788318"/>
                <a:ext cx="192116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1">
            <a:extLst>
              <a:ext uri="{FF2B5EF4-FFF2-40B4-BE49-F238E27FC236}">
                <a16:creationId xmlns:a16="http://schemas.microsoft.com/office/drawing/2014/main" id="{41E3D9A1-6E43-7660-9924-F499A3C8F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518" y="-1"/>
            <a:ext cx="4121482" cy="19251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73D843-8F66-5495-E65D-63EFFB97574C}"/>
                  </a:ext>
                </a:extLst>
              </p:cNvPr>
              <p:cNvSpPr txBox="1"/>
              <p:nvPr/>
            </p:nvSpPr>
            <p:spPr>
              <a:xfrm>
                <a:off x="7029981" y="4778677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245,0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134,6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73D843-8F66-5495-E65D-63EFFB975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81" y="4778677"/>
                <a:ext cx="192116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78A710A-B23D-67C9-1701-14A0A446B18B}"/>
              </a:ext>
            </a:extLst>
          </p:cNvPr>
          <p:cNvSpPr txBox="1"/>
          <p:nvPr/>
        </p:nvSpPr>
        <p:spPr>
          <a:xfrm>
            <a:off x="2471376" y="3666067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1C4DC-9909-04F5-B97E-617833708E93}"/>
              </a:ext>
            </a:extLst>
          </p:cNvPr>
          <p:cNvSpPr txBox="1"/>
          <p:nvPr/>
        </p:nvSpPr>
        <p:spPr>
          <a:xfrm>
            <a:off x="1398849" y="2096267"/>
            <a:ext cx="29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Via composição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C4903-D6CF-6DD5-82B0-D5002F5945F7}"/>
              </a:ext>
            </a:extLst>
          </p:cNvPr>
          <p:cNvSpPr txBox="1"/>
          <p:nvPr/>
        </p:nvSpPr>
        <p:spPr>
          <a:xfrm>
            <a:off x="6795772" y="2096267"/>
            <a:ext cx="29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Via Volume molar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6F1962-1E87-0C40-D49F-82CFBA3DD596}"/>
                  </a:ext>
                </a:extLst>
              </p:cNvPr>
              <p:cNvSpPr txBox="1"/>
              <p:nvPr/>
            </p:nvSpPr>
            <p:spPr>
              <a:xfrm>
                <a:off x="1896273" y="2499977"/>
                <a:ext cx="192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isotherm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6F1962-1E87-0C40-D49F-82CFBA3DD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273" y="2499977"/>
                <a:ext cx="1921163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8CC6B1-975A-C2CD-C546-B97C15B09360}"/>
                  </a:ext>
                </a:extLst>
              </p:cNvPr>
              <p:cNvSpPr txBox="1"/>
              <p:nvPr/>
            </p:nvSpPr>
            <p:spPr>
              <a:xfrm>
                <a:off x="7539084" y="2557782"/>
                <a:ext cx="192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isotherm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8CC6B1-975A-C2CD-C546-B97C15B09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084" y="2557782"/>
                <a:ext cx="1921163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24">
            <a:extLst>
              <a:ext uri="{FF2B5EF4-FFF2-40B4-BE49-F238E27FC236}">
                <a16:creationId xmlns:a16="http://schemas.microsoft.com/office/drawing/2014/main" id="{439C84BB-4453-9FE4-8BC8-FD3A3FFBE95F}"/>
              </a:ext>
            </a:extLst>
          </p:cNvPr>
          <p:cNvSpPr/>
          <p:nvPr/>
        </p:nvSpPr>
        <p:spPr>
          <a:xfrm>
            <a:off x="10442973" y="638175"/>
            <a:ext cx="220265" cy="488156"/>
          </a:xfrm>
          <a:prstGeom prst="rect">
            <a:avLst/>
          </a:prstGeom>
          <a:solidFill>
            <a:srgbClr val="0288FD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5680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C4DF24D-585B-1844-F96E-ABB6500BA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04" y="2372367"/>
            <a:ext cx="5394514" cy="3565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1144A-7078-9618-493D-99ABC27A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90" y="2397967"/>
            <a:ext cx="5394514" cy="35658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Modelagem termodinâmica: </a:t>
            </a:r>
            <a:br>
              <a:rPr lang="pt-BR" sz="4800" dirty="0"/>
            </a:br>
            <a:r>
              <a:rPr lang="pt-BR" sz="2400" dirty="0"/>
              <a:t>poço A corrente de gás denso (42,1 % DE co2 E 45,0 % DE ch4)</a:t>
            </a:r>
            <a:endParaRPr lang="pt-BR" sz="4800" dirty="0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922851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168FC-9F29-B23A-0C0E-E2CE9ED4F02D}"/>
              </a:ext>
            </a:extLst>
          </p:cNvPr>
          <p:cNvSpPr txBox="1"/>
          <p:nvPr/>
        </p:nvSpPr>
        <p:spPr>
          <a:xfrm>
            <a:off x="9322305" y="3686258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pic>
        <p:nvPicPr>
          <p:cNvPr id="3" name="Imagem 21">
            <a:extLst>
              <a:ext uri="{FF2B5EF4-FFF2-40B4-BE49-F238E27FC236}">
                <a16:creationId xmlns:a16="http://schemas.microsoft.com/office/drawing/2014/main" id="{41E3D9A1-6E43-7660-9924-F499A3C8F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18" y="-1"/>
            <a:ext cx="4121482" cy="19251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/>
              <p:nvPr/>
            </p:nvSpPr>
            <p:spPr>
              <a:xfrm>
                <a:off x="4331445" y="2672815"/>
                <a:ext cx="17645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=340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 isovolumetric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445" y="2672815"/>
                <a:ext cx="1764555" cy="646331"/>
              </a:xfrm>
              <a:prstGeom prst="rect">
                <a:avLst/>
              </a:prstGeom>
              <a:blipFill>
                <a:blip r:embed="rId5"/>
                <a:stretch>
                  <a:fillRect l="-3114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78A710A-B23D-67C9-1701-14A0A446B18B}"/>
              </a:ext>
            </a:extLst>
          </p:cNvPr>
          <p:cNvSpPr txBox="1"/>
          <p:nvPr/>
        </p:nvSpPr>
        <p:spPr>
          <a:xfrm>
            <a:off x="3666091" y="3493587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1C4DC-9909-04F5-B97E-617833708E93}"/>
              </a:ext>
            </a:extLst>
          </p:cNvPr>
          <p:cNvSpPr txBox="1"/>
          <p:nvPr/>
        </p:nvSpPr>
        <p:spPr>
          <a:xfrm>
            <a:off x="1398849" y="2096267"/>
            <a:ext cx="29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Via composição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C4903-D6CF-6DD5-82B0-D5002F5945F7}"/>
              </a:ext>
            </a:extLst>
          </p:cNvPr>
          <p:cNvSpPr txBox="1"/>
          <p:nvPr/>
        </p:nvSpPr>
        <p:spPr>
          <a:xfrm>
            <a:off x="6795772" y="2096267"/>
            <a:ext cx="29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Via Volume molar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BF914B-3B54-6DAB-E106-806C02654056}"/>
                  </a:ext>
                </a:extLst>
              </p:cNvPr>
              <p:cNvSpPr txBox="1"/>
              <p:nvPr/>
            </p:nvSpPr>
            <p:spPr>
              <a:xfrm>
                <a:off x="9947946" y="2595434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=340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 isovolumetric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BF914B-3B54-6DAB-E106-806C02654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946" y="2595434"/>
                <a:ext cx="1921163" cy="646331"/>
              </a:xfrm>
              <a:prstGeom prst="rect">
                <a:avLst/>
              </a:prstGeom>
              <a:blipFill>
                <a:blip r:embed="rId6"/>
                <a:stretch>
                  <a:fillRect l="-285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632719-A0B9-C43A-5561-47F508D1FA9D}"/>
                  </a:ext>
                </a:extLst>
              </p:cNvPr>
              <p:cNvSpPr txBox="1"/>
              <p:nvPr/>
            </p:nvSpPr>
            <p:spPr>
              <a:xfrm>
                <a:off x="1398849" y="4777038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7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6,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632719-A0B9-C43A-5561-47F508D1F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849" y="4777038"/>
                <a:ext cx="192116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303192-D511-99A3-E7E1-396ECDB64EEA}"/>
                  </a:ext>
                </a:extLst>
              </p:cNvPr>
              <p:cNvSpPr txBox="1"/>
              <p:nvPr/>
            </p:nvSpPr>
            <p:spPr>
              <a:xfrm>
                <a:off x="6816249" y="4767397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245,0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134,6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303192-D511-99A3-E7E1-396ECDB64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249" y="4767397"/>
                <a:ext cx="192116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24">
            <a:extLst>
              <a:ext uri="{FF2B5EF4-FFF2-40B4-BE49-F238E27FC236}">
                <a16:creationId xmlns:a16="http://schemas.microsoft.com/office/drawing/2014/main" id="{E04C0ECA-F4BF-2248-085E-87E0BD1B36CF}"/>
              </a:ext>
            </a:extLst>
          </p:cNvPr>
          <p:cNvSpPr/>
          <p:nvPr/>
        </p:nvSpPr>
        <p:spPr>
          <a:xfrm>
            <a:off x="10442973" y="638175"/>
            <a:ext cx="220265" cy="488156"/>
          </a:xfrm>
          <a:prstGeom prst="rect">
            <a:avLst/>
          </a:prstGeom>
          <a:solidFill>
            <a:srgbClr val="0288FD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9690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4200A-3BB2-52E3-97CC-597E8BC5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B23B713-54C1-B1CF-642A-1CE79590B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44" y="1819050"/>
            <a:ext cx="6296904" cy="3219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2BCD3D1-4A97-C959-95BD-97B8E52112C3}"/>
                  </a:ext>
                </a:extLst>
              </p:cNvPr>
              <p:cNvSpPr txBox="1"/>
              <p:nvPr/>
            </p:nvSpPr>
            <p:spPr>
              <a:xfrm>
                <a:off x="7555345" y="1893455"/>
                <a:ext cx="3892811" cy="634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𝑢𝑏𝑉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2BCD3D1-4A97-C959-95BD-97B8E5211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345" y="1893455"/>
                <a:ext cx="3892811" cy="634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F7809FAC-3439-BA49-95BA-52F589D54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16" y="2527924"/>
            <a:ext cx="4414547" cy="22997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87FDBB5-7381-426A-8D71-455DBA55D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708" y="4725632"/>
            <a:ext cx="4592961" cy="49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11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46F20-28FB-FDA8-E6AA-C85BD2BC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544" y="2431926"/>
            <a:ext cx="5394514" cy="3565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B3EDF3-C693-0083-049A-1C244C08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28" y="2465599"/>
            <a:ext cx="5394514" cy="35658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Modelagem termodinâmica: </a:t>
            </a:r>
            <a:br>
              <a:rPr lang="pt-BR" sz="4800" dirty="0"/>
            </a:br>
            <a:r>
              <a:rPr lang="pt-BR" sz="2400" dirty="0"/>
              <a:t>poço A corrente de gás denso (42,1 % DE co2 E 45,0 % DE ch4)</a:t>
            </a:r>
            <a:endParaRPr lang="pt-BR" sz="4800" dirty="0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922851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168FC-9F29-B23A-0C0E-E2CE9ED4F02D}"/>
              </a:ext>
            </a:extLst>
          </p:cNvPr>
          <p:cNvSpPr txBox="1"/>
          <p:nvPr/>
        </p:nvSpPr>
        <p:spPr>
          <a:xfrm>
            <a:off x="8953281" y="4359695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64A64B-9331-6FA1-5F70-FD4F0E3C5780}"/>
                  </a:ext>
                </a:extLst>
              </p:cNvPr>
              <p:cNvSpPr txBox="1"/>
              <p:nvPr/>
            </p:nvSpPr>
            <p:spPr>
              <a:xfrm>
                <a:off x="1612581" y="4788318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71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09,0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64A64B-9331-6FA1-5F70-FD4F0E3C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81" y="4788318"/>
                <a:ext cx="192116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1">
            <a:extLst>
              <a:ext uri="{FF2B5EF4-FFF2-40B4-BE49-F238E27FC236}">
                <a16:creationId xmlns:a16="http://schemas.microsoft.com/office/drawing/2014/main" id="{41E3D9A1-6E43-7660-9924-F499A3C8F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518" y="-1"/>
            <a:ext cx="4121482" cy="1925137"/>
          </a:xfrm>
          <a:prstGeom prst="rect">
            <a:avLst/>
          </a:prstGeom>
        </p:spPr>
      </p:pic>
      <p:sp>
        <p:nvSpPr>
          <p:cNvPr id="5" name="Retângulo 24">
            <a:extLst>
              <a:ext uri="{FF2B5EF4-FFF2-40B4-BE49-F238E27FC236}">
                <a16:creationId xmlns:a16="http://schemas.microsoft.com/office/drawing/2014/main" id="{AB544660-FCA2-2193-0875-4CCA531957C4}"/>
              </a:ext>
            </a:extLst>
          </p:cNvPr>
          <p:cNvSpPr/>
          <p:nvPr/>
        </p:nvSpPr>
        <p:spPr>
          <a:xfrm>
            <a:off x="10442973" y="638175"/>
            <a:ext cx="220265" cy="488156"/>
          </a:xfrm>
          <a:prstGeom prst="rect">
            <a:avLst/>
          </a:prstGeom>
          <a:solidFill>
            <a:srgbClr val="0288FD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73D843-8F66-5495-E65D-63EFFB97574C}"/>
                  </a:ext>
                </a:extLst>
              </p:cNvPr>
              <p:cNvSpPr txBox="1"/>
              <p:nvPr/>
            </p:nvSpPr>
            <p:spPr>
              <a:xfrm>
                <a:off x="7029981" y="4778677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239,2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126,1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73D843-8F66-5495-E65D-63EFFB975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81" y="4778677"/>
                <a:ext cx="192116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78A710A-B23D-67C9-1701-14A0A446B18B}"/>
              </a:ext>
            </a:extLst>
          </p:cNvPr>
          <p:cNvSpPr txBox="1"/>
          <p:nvPr/>
        </p:nvSpPr>
        <p:spPr>
          <a:xfrm>
            <a:off x="2471376" y="3666067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1C4DC-9909-04F5-B97E-617833708E93}"/>
              </a:ext>
            </a:extLst>
          </p:cNvPr>
          <p:cNvSpPr txBox="1"/>
          <p:nvPr/>
        </p:nvSpPr>
        <p:spPr>
          <a:xfrm>
            <a:off x="1398849" y="2096267"/>
            <a:ext cx="29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Via composição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C4903-D6CF-6DD5-82B0-D5002F5945F7}"/>
              </a:ext>
            </a:extLst>
          </p:cNvPr>
          <p:cNvSpPr txBox="1"/>
          <p:nvPr/>
        </p:nvSpPr>
        <p:spPr>
          <a:xfrm>
            <a:off x="6795772" y="2096267"/>
            <a:ext cx="29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Via Volume molar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6F1962-1E87-0C40-D49F-82CFBA3DD596}"/>
                  </a:ext>
                </a:extLst>
              </p:cNvPr>
              <p:cNvSpPr txBox="1"/>
              <p:nvPr/>
            </p:nvSpPr>
            <p:spPr>
              <a:xfrm>
                <a:off x="1896273" y="2499977"/>
                <a:ext cx="192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isotherm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6F1962-1E87-0C40-D49F-82CFBA3DD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273" y="2499977"/>
                <a:ext cx="1921163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8CC6B1-975A-C2CD-C546-B97C15B09360}"/>
                  </a:ext>
                </a:extLst>
              </p:cNvPr>
              <p:cNvSpPr txBox="1"/>
              <p:nvPr/>
            </p:nvSpPr>
            <p:spPr>
              <a:xfrm>
                <a:off x="7539084" y="2557782"/>
                <a:ext cx="192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isotherm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8CC6B1-975A-C2CD-C546-B97C15B09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084" y="2557782"/>
                <a:ext cx="1921163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40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4EF63-5779-20E0-3D90-72B9CAAA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PRÓXIMOS PASSOS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ED11A7-F405-A500-9378-3394D9862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Testes de estabilidade de fases</a:t>
            </a:r>
          </a:p>
          <a:p>
            <a:r>
              <a:rPr lang="pt-BR" dirty="0"/>
              <a:t>Cálculo das condições de formação de hidrato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274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CC1424-4118-3D3E-7EFD-C68418DD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77" y="1795234"/>
            <a:ext cx="6335009" cy="3267531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83E10FA-F0DA-935B-239A-A991F07BF2F6}"/>
              </a:ext>
            </a:extLst>
          </p:cNvPr>
          <p:cNvSpPr/>
          <p:nvPr/>
        </p:nvSpPr>
        <p:spPr>
          <a:xfrm>
            <a:off x="5093208" y="3621024"/>
            <a:ext cx="1719072" cy="960120"/>
          </a:xfrm>
          <a:prstGeom prst="ellipse">
            <a:avLst/>
          </a:prstGeom>
          <a:solidFill>
            <a:srgbClr val="1CADE4">
              <a:alpha val="1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7BC5248-705D-AFE0-C77B-433BFF746006}"/>
                  </a:ext>
                </a:extLst>
              </p:cNvPr>
              <p:cNvSpPr txBox="1"/>
              <p:nvPr/>
            </p:nvSpPr>
            <p:spPr>
              <a:xfrm>
                <a:off x="7555345" y="1893455"/>
                <a:ext cx="3892811" cy="634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7BC5248-705D-AFE0-C77B-433BFF746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345" y="1893455"/>
                <a:ext cx="3892811" cy="634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37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B7A972-7B52-DB7F-88F2-80B270C2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23" y="1838036"/>
            <a:ext cx="4990982" cy="4641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42BD299-8E63-3B6C-EB27-A89196CA9884}"/>
                  </a:ext>
                </a:extLst>
              </p:cNvPr>
              <p:cNvSpPr txBox="1"/>
              <p:nvPr/>
            </p:nvSpPr>
            <p:spPr>
              <a:xfrm>
                <a:off x="5818909" y="1838036"/>
                <a:ext cx="3892811" cy="634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42BD299-8E63-3B6C-EB27-A89196CA9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9" y="1838036"/>
                <a:ext cx="3892811" cy="634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BF5B7EC-3715-16A5-B873-6D3B37FD0DC7}"/>
                  </a:ext>
                </a:extLst>
              </p:cNvPr>
              <p:cNvSpPr txBox="1"/>
              <p:nvPr/>
            </p:nvSpPr>
            <p:spPr>
              <a:xfrm>
                <a:off x="6096000" y="2556001"/>
                <a:ext cx="4799871" cy="701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𝑒𝑜𝑠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𝑒𝑜𝑠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BF5B7EC-3715-16A5-B873-6D3B37FD0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56001"/>
                <a:ext cx="4799871" cy="701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0D1EE58-78BA-4CD8-3742-AEEEE0E95DFA}"/>
                  </a:ext>
                </a:extLst>
              </p:cNvPr>
              <p:cNvSpPr txBox="1"/>
              <p:nvPr/>
            </p:nvSpPr>
            <p:spPr>
              <a:xfrm>
                <a:off x="5752305" y="3294508"/>
                <a:ext cx="6262911" cy="205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𝑒𝑜𝑠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+∑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endParaRPr lang="pt-B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𝑒𝑜𝑠</m:t>
                                  </m:r>
                                </m:sub>
                              </m:s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𝑒𝑜𝑠</m:t>
                                      </m:r>
                                    </m:sub>
                                  </m:s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𝑒𝑜𝑠</m:t>
                                      </m:r>
                                    </m:sub>
                                  </m:s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0D1EE58-78BA-4CD8-3742-AEEEE0E95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05" y="3294508"/>
                <a:ext cx="6262911" cy="2055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44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42BD299-8E63-3B6C-EB27-A89196CA9884}"/>
                  </a:ext>
                </a:extLst>
              </p:cNvPr>
              <p:cNvSpPr txBox="1"/>
              <p:nvPr/>
            </p:nvSpPr>
            <p:spPr>
              <a:xfrm>
                <a:off x="3715789" y="1767597"/>
                <a:ext cx="3892811" cy="634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42BD299-8E63-3B6C-EB27-A89196CA9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89" y="1767597"/>
                <a:ext cx="3892811" cy="6344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0BDBE65-DFB8-2D75-EEA3-004F7E1609D5}"/>
                  </a:ext>
                </a:extLst>
              </p:cNvPr>
              <p:cNvSpPr txBox="1"/>
              <p:nvPr/>
            </p:nvSpPr>
            <p:spPr>
              <a:xfrm>
                <a:off x="2250567" y="2482575"/>
                <a:ext cx="7267194" cy="784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pt-BR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𝑒𝑜𝑠</m:t>
                                  </m:r>
                                </m:sub>
                              </m:sSub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𝑒𝑜𝑠</m:t>
                                      </m:r>
                                    </m:sub>
                                  </m:s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  <m:t>𝑒𝑜𝑠</m:t>
                                      </m:r>
                                    </m:sub>
                                  </m:sSub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0BDBE65-DFB8-2D75-EEA3-004F7E160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567" y="2482575"/>
                <a:ext cx="7267194" cy="784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C64A471-C934-B5B2-099D-BCBE311FB0AE}"/>
                  </a:ext>
                </a:extLst>
              </p:cNvPr>
              <p:cNvSpPr txBox="1"/>
              <p:nvPr/>
            </p:nvSpPr>
            <p:spPr>
              <a:xfrm>
                <a:off x="2637663" y="4213596"/>
                <a:ext cx="2345817" cy="945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C64A471-C934-B5B2-099D-BCBE311F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63" y="4213596"/>
                <a:ext cx="2345817" cy="945580"/>
              </a:xfrm>
              <a:prstGeom prst="rect">
                <a:avLst/>
              </a:prstGeom>
              <a:blipFill>
                <a:blip r:embed="rId4"/>
                <a:stretch>
                  <a:fillRect b="-51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3479A9EA-93BC-1E75-EC48-E2F8D0BF7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504" y="3303507"/>
            <a:ext cx="4681728" cy="353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9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A1B94-EB0D-ED2C-EF61-8B7F7B4B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envelope de fases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7B0A399-6357-1D1D-E2F9-DE203E10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9" y="2235659"/>
            <a:ext cx="4768177" cy="4478815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04221E1C-8FE8-0143-2696-CC8B8613E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56" y="2235659"/>
            <a:ext cx="4768177" cy="447881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FA7B90-CB25-BED5-4FE2-5A31D9C12413}"/>
              </a:ext>
            </a:extLst>
          </p:cNvPr>
          <p:cNvSpPr txBox="1"/>
          <p:nvPr/>
        </p:nvSpPr>
        <p:spPr>
          <a:xfrm>
            <a:off x="2606040" y="1728216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Bolha 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9619D36-6734-61A5-AD90-19C8BC18F4EA}"/>
              </a:ext>
            </a:extLst>
          </p:cNvPr>
          <p:cNvSpPr txBox="1"/>
          <p:nvPr/>
        </p:nvSpPr>
        <p:spPr>
          <a:xfrm>
            <a:off x="8360666" y="1715500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Orvalho T</a:t>
            </a:r>
          </a:p>
        </p:txBody>
      </p:sp>
    </p:spTree>
    <p:extLst>
      <p:ext uri="{BB962C8B-B14F-4D97-AF65-F5344CB8AC3E}">
        <p14:creationId xmlns:p14="http://schemas.microsoft.com/office/powerpoint/2010/main" val="52164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A1B94-EB0D-ED2C-EF61-8B7F7B4B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envelope de fases</a:t>
            </a:r>
            <a:br>
              <a:rPr lang="pt-BR" dirty="0"/>
            </a:br>
            <a:r>
              <a:rPr lang="pt-BR" sz="1800" dirty="0"/>
              <a:t>Complemento via cálculo de flash</a:t>
            </a:r>
            <a:endParaRPr lang="pt-BR" dirty="0"/>
          </a:p>
        </p:txBody>
      </p:sp>
      <p:pic>
        <p:nvPicPr>
          <p:cNvPr id="4" name="Picture 3" descr="A diagram of a program&#10;&#10;Description automatically generated">
            <a:extLst>
              <a:ext uri="{FF2B5EF4-FFF2-40B4-BE49-F238E27FC236}">
                <a16:creationId xmlns:a16="http://schemas.microsoft.com/office/drawing/2014/main" id="{49DC7319-EBE8-88F8-2251-9F3C0917D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69" y="2084832"/>
            <a:ext cx="7903520" cy="44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05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termodinâmica: Validação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C08394-F13F-0F75-0D7F-B96EF233AD74}"/>
              </a:ext>
            </a:extLst>
          </p:cNvPr>
          <p:cNvSpPr txBox="1"/>
          <p:nvPr/>
        </p:nvSpPr>
        <p:spPr>
          <a:xfrm>
            <a:off x="757382" y="2084832"/>
            <a:ext cx="8608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POÇO A:</a:t>
            </a:r>
          </a:p>
          <a:p>
            <a:r>
              <a:rPr lang="pt-BR" dirty="0"/>
              <a:t>	36,9 % de CO2 / 35,0 % de CH4 / 28,1 % de outros (H2O, N2, e C3+)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POÇO B:</a:t>
            </a:r>
          </a:p>
          <a:p>
            <a:r>
              <a:rPr lang="pt-BR" dirty="0"/>
              <a:t>	55,0 % de CO2 / 28,5 % de CH4 / 16,5 % de outros (H2O, N2, e C3+)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POÇO C:</a:t>
            </a:r>
          </a:p>
          <a:p>
            <a:r>
              <a:rPr lang="pt-BR" dirty="0"/>
              <a:t>	59,0 % de CO2 / 31,1 % de CH4 / 9,9 % de outros (H2O, N2, e C3+)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50737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2D6DA6DDD290D4CB693EB1EA176B7F5" ma:contentTypeVersion="11" ma:contentTypeDescription="Crie um novo documento." ma:contentTypeScope="" ma:versionID="174870f78a1069097fe531571ec88ae2">
  <xsd:schema xmlns:xsd="http://www.w3.org/2001/XMLSchema" xmlns:xs="http://www.w3.org/2001/XMLSchema" xmlns:p="http://schemas.microsoft.com/office/2006/metadata/properties" xmlns:ns2="a657ad6a-4bd8-4e05-b6c5-8fface38bd17" xmlns:ns3="60b4f1c4-0b9a-4933-866f-f680800fca14" targetNamespace="http://schemas.microsoft.com/office/2006/metadata/properties" ma:root="true" ma:fieldsID="23b620509f1d2160b80a7be2c9ad6cb7" ns2:_="" ns3:_="">
    <xsd:import namespace="a657ad6a-4bd8-4e05-b6c5-8fface38bd17"/>
    <xsd:import namespace="60b4f1c4-0b9a-4933-866f-f680800fca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7ad6a-4bd8-4e05-b6c5-8fface38bd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6e44727b-49ea-47b7-9372-2c371a13fb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b4f1c4-0b9a-4933-866f-f680800fca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32dcc4b-78fc-472b-b6f3-eacc18824ddf}" ma:internalName="TaxCatchAll" ma:showField="CatchAllData" ma:web="60b4f1c4-0b9a-4933-866f-f680800fca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3F9900-31AD-4E5A-A2E5-1BB985366F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7ad6a-4bd8-4e05-b6c5-8fface38bd17"/>
    <ds:schemaRef ds:uri="60b4f1c4-0b9a-4933-866f-f680800fc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DBECCC-452B-4037-91FA-0CCE60D1A1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3125</TotalTime>
  <Words>1430</Words>
  <Application>Microsoft Office PowerPoint</Application>
  <PresentationFormat>Widescreen</PresentationFormat>
  <Paragraphs>146</Paragraphs>
  <Slides>31</Slides>
  <Notes>0</Notes>
  <HiddenSlides>16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Aptos</vt:lpstr>
      <vt:lpstr>Aptos Narrow</vt:lpstr>
      <vt:lpstr>Arial</vt:lpstr>
      <vt:lpstr>Cambria Math</vt:lpstr>
      <vt:lpstr>Times New Roman</vt:lpstr>
      <vt:lpstr>Tw Cen MT</vt:lpstr>
      <vt:lpstr>Tw Cen MT Condensed</vt:lpstr>
      <vt:lpstr>Wingdings 3</vt:lpstr>
      <vt:lpstr>Integral</vt:lpstr>
      <vt:lpstr>Acompanhamento EQUIPE</vt:lpstr>
      <vt:lpstr>WORK PACKAGE</vt:lpstr>
      <vt:lpstr>Modelagem termodinâmica</vt:lpstr>
      <vt:lpstr>Modelagem termodinâmica</vt:lpstr>
      <vt:lpstr>Modelagem termodinâmica</vt:lpstr>
      <vt:lpstr>Modelagem termodinâmica</vt:lpstr>
      <vt:lpstr>Cálculo do envelope de fases</vt:lpstr>
      <vt:lpstr>Cálculo do envelope de fases Complemento via cálculo de flash</vt:lpstr>
      <vt:lpstr>Modelagem termodinâmica: Validação</vt:lpstr>
      <vt:lpstr>Modelagem termodinâmica para o poço A : Validação</vt:lpstr>
      <vt:lpstr>Modelagem termodinâmica para o poço A: Influência da água</vt:lpstr>
      <vt:lpstr>Modelagem termodinâmica para o poço A: corrente de topo</vt:lpstr>
      <vt:lpstr>Modelagem termodinâmica para o poço A: corrente de gás denso (42,1 % DE co2 E 45,0 % DE ch4)</vt:lpstr>
      <vt:lpstr>Modelagem termodinâmica para o poço b: VALIDAÇÃO</vt:lpstr>
      <vt:lpstr>Modelagem termodinâmica para o poço b: Influência da água</vt:lpstr>
      <vt:lpstr>Modelagem termodinâmica para o poço b: corrente de gás denso (58,5 % DE co2 E 31,6 % DE ch4)</vt:lpstr>
      <vt:lpstr>Modelagem termodinâmica para o poço c: validação</vt:lpstr>
      <vt:lpstr>Modelagem termodinâmica para o poço C: Influência da água</vt:lpstr>
      <vt:lpstr>Modelagem termodinâmica para o poço c: corrente de gás denso (60 % DE co2 E 31,2 % DE ch4)</vt:lpstr>
      <vt:lpstr>Modelagem termodinâmica:  poço A corrente de gás denso (42,1 % DE co2 E 45,0 % DE ch4)</vt:lpstr>
      <vt:lpstr>Modelagem termodinâmica para o poço b: corrente de gás denso (58,5 % DE co2 E 31,6 % DE ch4)</vt:lpstr>
      <vt:lpstr>Modelagem termodinâmica para o poço c: corrente de gás denso (60 % DE co2 E 31,2 % DE ch4)</vt:lpstr>
      <vt:lpstr>Cálculo do ponto crítico dA mistura Abordagem rigorosa</vt:lpstr>
      <vt:lpstr>Cálculo do Ponto crítico da mistura Abordagens aproximadas</vt:lpstr>
      <vt:lpstr>Modelagem termodinâmica:  poço A corrente de gás denso (42,1 % DE co2 E 45,0 % DE ch4)</vt:lpstr>
      <vt:lpstr>Modelagem termodinâmica:  poço A corrente de gás denso (42,1 % DE co2 E 45,0 % DE ch4)</vt:lpstr>
      <vt:lpstr>Modelagem termodinâmica:  poço A corrente de gás denso (42,1 % DE co2 E 45,0 % DE ch4)</vt:lpstr>
      <vt:lpstr>Modelagem termodinâmica:  poço A corrente de gás denso (42,1 % DE co2 E 45,0 % DE ch4)</vt:lpstr>
      <vt:lpstr>Modelagem termodinâmica:  poço A corrente de gás denso (42,1 % DE co2 E 45,0 % DE ch4)</vt:lpstr>
      <vt:lpstr>Modelagem termodinâmica:  poço A corrente de gás denso (42,1 % DE co2 E 45,0 % DE ch4)</vt:lpstr>
      <vt:lpstr>PRÓXIMOS PASSOS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Acompanhamento EQUIPE</dc:title>
  <dc:creator>Daniel Santana</dc:creator>
  <cp:lastModifiedBy>Rodrigo Meira</cp:lastModifiedBy>
  <cp:revision>15</cp:revision>
  <dcterms:created xsi:type="dcterms:W3CDTF">2024-06-17T16:47:30Z</dcterms:created>
  <dcterms:modified xsi:type="dcterms:W3CDTF">2024-08-27T02:37:04Z</dcterms:modified>
</cp:coreProperties>
</file>